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58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8D17C8-BEDB-442A-B687-A27B2304AAC6}" v="140" dt="2020-12-17T10:25:44.290"/>
    <p1510:client id="{63B2827B-CD7C-EE9A-C76B-E60CFAA333E2}" v="806" dt="2020-12-17T11:52:35.272"/>
    <p1510:client id="{7530CB49-C443-5893-4B90-2B605F092D83}" v="20" dt="2020-12-17T14:51:28.7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17.12.2020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0491181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17.12.2020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787210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17.12.2020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2177510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17.12.2020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1795644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17.12.2020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6923455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17.12.2020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7632232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17.12.2020</a:t>
            </a:fld>
            <a:endParaRPr lang="de-D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1866596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17.12.2020</a:t>
            </a:fld>
            <a:endParaRPr lang="de-D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5854097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17.12.2020</a:t>
            </a:fld>
            <a:endParaRPr lang="de-D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0201302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17.12.2020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6407263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17.12.2020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0903340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41B0-F4D5-4460-BCAD-F7E2B41A8257}" type="datetimeFigureOut">
              <a:rPr lang="de-DE" smtClean="0"/>
              <a:t>17.12.2020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4" descr="Une image contenant bâtiment, extérieur, cité, eau&#10;&#10;Description générée automatiquement">
            <a:extLst>
              <a:ext uri="{FF2B5EF4-FFF2-40B4-BE49-F238E27FC236}">
                <a16:creationId xmlns:a16="http://schemas.microsoft.com/office/drawing/2014/main" id="{BFA997A7-5D76-40AA-A674-11DE21EC8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19062" r="20049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  <a:latin typeface="Broadway"/>
                <a:cs typeface="Calibri Light"/>
              </a:rPr>
              <a:t>Gotham</a:t>
            </a:r>
            <a:endParaRPr lang="de-DE">
              <a:solidFill>
                <a:srgbClr val="FFFFFF"/>
              </a:solidFill>
              <a:latin typeface="Broadway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2000">
                <a:ea typeface="+mn-lt"/>
                <a:cs typeface="+mn-lt"/>
              </a:rPr>
              <a:t>T-DIT-700 MSc2020</a:t>
            </a:r>
            <a:endParaRPr lang="fr-FR"/>
          </a:p>
          <a:p>
            <a:br>
              <a:rPr lang="en-US" sz="2000"/>
            </a:br>
            <a:endParaRPr lang="en-US" sz="2000">
              <a:solidFill>
                <a:srgbClr val="FFFFFF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D72033-89BE-40D5-8C65-FCDD17A8F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79166" y="6284464"/>
            <a:ext cx="4848045" cy="437011"/>
          </a:xfrm>
        </p:spPr>
        <p:txBody>
          <a:bodyPr/>
          <a:lstStyle/>
          <a:p>
            <a:r>
              <a:rPr lang="fr-FR">
                <a:cs typeface="Calibri"/>
              </a:rPr>
              <a:t>Pierre </a:t>
            </a:r>
            <a:r>
              <a:rPr lang="fr-FR" err="1">
                <a:cs typeface="Calibri"/>
              </a:rPr>
              <a:t>Soubieille</a:t>
            </a:r>
            <a:r>
              <a:rPr lang="fr-FR">
                <a:cs typeface="Calibri"/>
              </a:rPr>
              <a:t> – Rayane </a:t>
            </a:r>
            <a:r>
              <a:rPr lang="fr-FR" err="1">
                <a:cs typeface="Calibri"/>
              </a:rPr>
              <a:t>Remache</a:t>
            </a:r>
            <a:r>
              <a:rPr lang="fr-FR">
                <a:cs typeface="Calibri"/>
              </a:rPr>
              <a:t> – Vincent </a:t>
            </a:r>
            <a:r>
              <a:rPr lang="fr-FR" err="1">
                <a:cs typeface="Calibri"/>
              </a:rPr>
              <a:t>Baudelet</a:t>
            </a:r>
            <a:r>
              <a:rPr lang="fr-FR">
                <a:cs typeface="Calibri"/>
              </a:rPr>
              <a:t> – Manuel </a:t>
            </a:r>
            <a:r>
              <a:rPr lang="fr-FR" err="1">
                <a:cs typeface="Calibri"/>
              </a:rPr>
              <a:t>Konrath</a:t>
            </a:r>
            <a:endParaRPr lang="fr-FR" err="1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E16796-4CBC-4164-9962-6AB073BFB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</a:t>
            </a:fld>
            <a:endParaRPr lang="fr-FR"/>
          </a:p>
        </p:txBody>
      </p:sp>
      <p:sp>
        <p:nvSpPr>
          <p:cNvPr id="13" name="Espace réservé du pied de page 4">
            <a:extLst>
              <a:ext uri="{FF2B5EF4-FFF2-40B4-BE49-F238E27FC236}">
                <a16:creationId xmlns:a16="http://schemas.microsoft.com/office/drawing/2014/main" id="{DC9B9B08-B696-4C6C-8A7B-BBBB8D29BFFE}"/>
              </a:ext>
            </a:extLst>
          </p:cNvPr>
          <p:cNvSpPr txBox="1">
            <a:spLocks/>
          </p:cNvSpPr>
          <p:nvPr/>
        </p:nvSpPr>
        <p:spPr>
          <a:xfrm>
            <a:off x="-1286773" y="6321845"/>
            <a:ext cx="4848045" cy="4370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cs typeface="Calibri"/>
              </a:rPr>
              <a:t>Gotham T-DIT-700</a:t>
            </a:r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extérieur, bâtiment, camion, grand&#10;&#10;Description générée automatiquement">
            <a:extLst>
              <a:ext uri="{FF2B5EF4-FFF2-40B4-BE49-F238E27FC236}">
                <a16:creationId xmlns:a16="http://schemas.microsoft.com/office/drawing/2014/main" id="{B639EA80-6DA8-4DB1-A88E-95D8A5688F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06" r="21705" b="3148"/>
          <a:stretch/>
        </p:blipFill>
        <p:spPr>
          <a:xfrm>
            <a:off x="3537865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ED1B5F7-B3C4-4239-8220-E71DDBC34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cs typeface="Calibri Light"/>
              </a:rPr>
              <a:t>Summary</a:t>
            </a:r>
            <a:br>
              <a:rPr lang="en-US" sz="4800">
                <a:cs typeface="Calibri Light"/>
              </a:rPr>
            </a:br>
            <a:r>
              <a:rPr lang="en-US" sz="1400">
                <a:cs typeface="Calibri Light"/>
              </a:rPr>
              <a:t>1. Introduction </a:t>
            </a:r>
            <a:br>
              <a:rPr lang="en-US" sz="1400">
                <a:cs typeface="Calibri Light"/>
              </a:rPr>
            </a:br>
            <a:r>
              <a:rPr lang="en-US" sz="1400">
                <a:cs typeface="Calibri Light"/>
              </a:rPr>
              <a:t>2. Change Management </a:t>
            </a:r>
            <a:br>
              <a:rPr lang="en-US" sz="1400">
                <a:cs typeface="Calibri Light"/>
              </a:rPr>
            </a:br>
            <a:r>
              <a:rPr lang="en-US" sz="1400">
                <a:cs typeface="Calibri Light"/>
              </a:rPr>
              <a:t>3. Mc </a:t>
            </a:r>
            <a:r>
              <a:rPr lang="en-US" sz="1400" err="1">
                <a:cs typeface="Calibri Light"/>
              </a:rPr>
              <a:t>Kinnsey</a:t>
            </a:r>
            <a:r>
              <a:rPr lang="en-US" sz="1400">
                <a:cs typeface="Calibri Light"/>
              </a:rPr>
              <a:t> Model / </a:t>
            </a:r>
            <a:r>
              <a:rPr lang="en-US" sz="1400">
                <a:ea typeface="+mj-lt"/>
                <a:cs typeface="+mj-lt"/>
              </a:rPr>
              <a:t>Leavitt diamond</a:t>
            </a:r>
            <a:br>
              <a:rPr lang="en-US"/>
            </a:br>
            <a:r>
              <a:rPr lang="en-US" sz="1400">
                <a:cs typeface="Calibri Light"/>
              </a:rPr>
              <a:t>4. Other tools</a:t>
            </a:r>
            <a:br>
              <a:rPr lang="en-US" sz="1400">
                <a:cs typeface="Calibri Light"/>
              </a:rPr>
            </a:br>
            <a:r>
              <a:rPr lang="en-US" sz="1400">
                <a:cs typeface="Calibri Light"/>
              </a:rPr>
              <a:t>5. Conclusion </a:t>
            </a:r>
            <a:endParaRPr lang="en-US" sz="4800">
              <a:cs typeface="Calibri Ligh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D266AE8-EFA7-47EC-A788-8A292D4F1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51491" y="6298841"/>
            <a:ext cx="3700413" cy="4801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900" kern="120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Pierre Soubieille – Rayane Remache – Vincent Baudelet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80895C5-98C6-416A-AC3B-F81DBF37D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7C6CCC6-2BE5-4E42-96A4-D1E8E81A3D8E}" type="slidenum">
              <a:rPr lang="en-US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95862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bâtiment, extérieur, rue, assis&#10;&#10;Description générée automatiquement">
            <a:extLst>
              <a:ext uri="{FF2B5EF4-FFF2-40B4-BE49-F238E27FC236}">
                <a16:creationId xmlns:a16="http://schemas.microsoft.com/office/drawing/2014/main" id="{9B4E973D-8987-4603-97F2-8779BC8A4B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41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B3EC88F-C195-4D01-AB2E-8630D9813D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  <a:cs typeface="Calibri Light"/>
              </a:rPr>
              <a:t>Introduction</a:t>
            </a:r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F40139E-9631-4FBA-A6C9-E8B1E9F2C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ea typeface="+mn-lt"/>
                <a:cs typeface="+mn-lt"/>
              </a:rPr>
              <a:t>The city hall has </a:t>
            </a:r>
            <a:r>
              <a:rPr lang="fr-FR" err="1">
                <a:ea typeface="+mn-lt"/>
                <a:cs typeface="+mn-lt"/>
              </a:rPr>
              <a:t>decided</a:t>
            </a:r>
            <a:r>
              <a:rPr lang="fr-FR">
                <a:ea typeface="+mn-lt"/>
                <a:cs typeface="+mn-lt"/>
              </a:rPr>
              <a:t> to </a:t>
            </a:r>
            <a:r>
              <a:rPr lang="fr-FR" err="1">
                <a:ea typeface="+mn-lt"/>
                <a:cs typeface="+mn-lt"/>
              </a:rPr>
              <a:t>implement</a:t>
            </a:r>
            <a:r>
              <a:rPr lang="fr-FR">
                <a:ea typeface="+mn-lt"/>
                <a:cs typeface="+mn-lt"/>
              </a:rPr>
              <a:t> a </a:t>
            </a:r>
            <a:r>
              <a:rPr lang="fr-FR" err="1">
                <a:ea typeface="+mn-lt"/>
                <a:cs typeface="+mn-lt"/>
              </a:rPr>
              <a:t>vast</a:t>
            </a:r>
            <a:r>
              <a:rPr lang="fr-FR">
                <a:ea typeface="+mn-lt"/>
                <a:cs typeface="+mn-lt"/>
              </a:rPr>
              <a:t> change plan in </a:t>
            </a:r>
            <a:r>
              <a:rPr lang="fr-FR" err="1">
                <a:ea typeface="+mn-lt"/>
                <a:cs typeface="+mn-lt"/>
              </a:rPr>
              <a:t>order</a:t>
            </a:r>
            <a:r>
              <a:rPr lang="fr-FR">
                <a:ea typeface="+mn-lt"/>
                <a:cs typeface="+mn-lt"/>
              </a:rPr>
              <a:t> to </a:t>
            </a:r>
            <a:r>
              <a:rPr lang="fr-FR" err="1">
                <a:ea typeface="+mn-lt"/>
                <a:cs typeface="+mn-lt"/>
              </a:rPr>
              <a:t>renew</a:t>
            </a:r>
            <a:r>
              <a:rPr lang="fr-FR">
                <a:ea typeface="+mn-lt"/>
                <a:cs typeface="+mn-lt"/>
              </a:rPr>
              <a:t> and </a:t>
            </a:r>
            <a:r>
              <a:rPr lang="fr-FR" err="1">
                <a:ea typeface="+mn-lt"/>
                <a:cs typeface="+mn-lt"/>
              </a:rPr>
              <a:t>reorganize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its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garbage</a:t>
            </a:r>
            <a:r>
              <a:rPr lang="fr-FR">
                <a:ea typeface="+mn-lt"/>
                <a:cs typeface="+mn-lt"/>
              </a:rPr>
              <a:t> collection system.</a:t>
            </a:r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96F8F24-C123-47B8-BB41-17CDC6AD7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DE" sz="1000">
                <a:solidFill>
                  <a:srgbClr val="FFFFFF"/>
                </a:solidFill>
              </a:rPr>
              <a:t>Pierre Soubieille – Rayane Remache – Vincent Baudelet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BBC6711-9E44-45CC-8D99-88835EC42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7C6CCC6-2BE5-4E42-96A4-D1E8E81A3D8E}" type="slidenum">
              <a:rPr lang="de-DE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560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objet, horloge, montre, table&#10;&#10;Description générée automatiquement">
            <a:extLst>
              <a:ext uri="{FF2B5EF4-FFF2-40B4-BE49-F238E27FC236}">
                <a16:creationId xmlns:a16="http://schemas.microsoft.com/office/drawing/2014/main" id="{DF46EFB1-C9D3-403F-ABBC-53E1D5425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95887DC-990B-4A98-8F71-38457508D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170" y="-487902"/>
            <a:ext cx="9977886" cy="170719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br>
              <a:rPr lang="en-US"/>
            </a:br>
            <a:r>
              <a:rPr lang="en-US" sz="6000">
                <a:ea typeface="+mj-lt"/>
                <a:cs typeface="+mj-lt"/>
              </a:rPr>
              <a:t>Changes decided by the town hall</a:t>
            </a:r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3F6F48-6D0C-42E2-93F3-DDACF9B00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0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Pierre Soubieille – Rayane Remache – Vincent Baudelet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5950FCF-5A43-4899-95F9-F4DEEE75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7C6CCC6-2BE5-4E42-96A4-D1E8E81A3D8E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9A2270-0FB8-4EE4-9DDD-A99ABD02E52D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br>
              <a:rPr lang="en-US"/>
            </a:br>
            <a:endParaRPr lang="en-US">
              <a:solidFill>
                <a:srgbClr val="202124"/>
              </a:solidFill>
              <a:latin typeface="arial"/>
              <a:cs typeface="arial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F1ABB12-E24A-401A-8269-EE3EC60308A5}"/>
              </a:ext>
            </a:extLst>
          </p:cNvPr>
          <p:cNvSpPr txBox="1"/>
          <p:nvPr/>
        </p:nvSpPr>
        <p:spPr>
          <a:xfrm>
            <a:off x="1604513" y="1805796"/>
            <a:ext cx="5158596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1- Use the </a:t>
            </a:r>
            <a:r>
              <a:rPr lang="fr-FR" err="1"/>
              <a:t>working</a:t>
            </a:r>
            <a:r>
              <a:rPr lang="fr-FR"/>
              <a:t> time app</a:t>
            </a: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r>
              <a:rPr lang="fr-FR">
                <a:cs typeface="Calibri"/>
              </a:rPr>
              <a:t>2- </a:t>
            </a:r>
            <a:r>
              <a:rPr lang="fr-FR" err="1">
                <a:cs typeface="Calibri"/>
              </a:rPr>
              <a:t>Equip</a:t>
            </a:r>
            <a:r>
              <a:rPr lang="fr-FR">
                <a:cs typeface="Calibri"/>
              </a:rPr>
              <a:t> trucks </a:t>
            </a:r>
            <a:r>
              <a:rPr lang="fr-FR" err="1">
                <a:cs typeface="Calibri"/>
              </a:rPr>
              <a:t>with</a:t>
            </a:r>
            <a:r>
              <a:rPr lang="fr-FR">
                <a:cs typeface="Calibri"/>
              </a:rPr>
              <a:t> GPS</a:t>
            </a: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r>
              <a:rPr lang="fr-FR">
                <a:cs typeface="Calibri"/>
              </a:rPr>
              <a:t>3 – </a:t>
            </a:r>
            <a:r>
              <a:rPr lang="fr-FR" err="1">
                <a:cs typeface="Calibri"/>
              </a:rPr>
              <a:t>Equip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employees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with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electronic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device</a:t>
            </a: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r>
              <a:rPr lang="fr-FR">
                <a:cs typeface="Calibri"/>
              </a:rPr>
              <a:t>4 - </a:t>
            </a:r>
            <a:r>
              <a:rPr lang="fr-FR">
                <a:ea typeface="+mn-lt"/>
                <a:cs typeface="+mn-lt"/>
              </a:rPr>
              <a:t>Use drones to check the collections and the state of </a:t>
            </a:r>
            <a:r>
              <a:rPr lang="fr-FR" err="1">
                <a:ea typeface="+mn-lt"/>
                <a:cs typeface="+mn-lt"/>
              </a:rPr>
              <a:t>cleanliness</a:t>
            </a:r>
            <a:r>
              <a:rPr lang="fr-FR">
                <a:ea typeface="+mn-lt"/>
                <a:cs typeface="+mn-lt"/>
              </a:rPr>
              <a:t> of the </a:t>
            </a:r>
            <a:r>
              <a:rPr lang="fr-FR" err="1">
                <a:ea typeface="+mn-lt"/>
                <a:cs typeface="+mn-lt"/>
              </a:rPr>
              <a:t>streets</a:t>
            </a:r>
            <a:endParaRPr lang="fr-FR" err="1">
              <a:cs typeface="Calibri"/>
            </a:endParaRPr>
          </a:p>
          <a:p>
            <a:endParaRPr lang="fr-FR">
              <a:cs typeface="Calibri"/>
            </a:endParaRPr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C3922665-33D6-4FF6-8F97-8359D1272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88" y="1521304"/>
            <a:ext cx="925543" cy="92554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D1B9345-254E-46DE-B827-0B1D57C09AFD}"/>
              </a:ext>
            </a:extLst>
          </p:cNvPr>
          <p:cNvSpPr txBox="1"/>
          <p:nvPr/>
        </p:nvSpPr>
        <p:spPr>
          <a:xfrm>
            <a:off x="-77637" y="2007079"/>
            <a:ext cx="1779917" cy="239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5" name="Image 15">
            <a:extLst>
              <a:ext uri="{FF2B5EF4-FFF2-40B4-BE49-F238E27FC236}">
                <a16:creationId xmlns:a16="http://schemas.microsoft.com/office/drawing/2014/main" id="{9AC2CB03-5C7D-4C66-A20E-96ECD16B1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65" y="2591968"/>
            <a:ext cx="960408" cy="1242743"/>
          </a:xfrm>
          <a:prstGeom prst="rect">
            <a:avLst/>
          </a:prstGeom>
        </p:spPr>
      </p:pic>
      <p:pic>
        <p:nvPicPr>
          <p:cNvPr id="17" name="Image 17">
            <a:extLst>
              <a:ext uri="{FF2B5EF4-FFF2-40B4-BE49-F238E27FC236}">
                <a16:creationId xmlns:a16="http://schemas.microsoft.com/office/drawing/2014/main" id="{0878229B-8806-47CA-8FC8-86ABA92AA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24" y="3972626"/>
            <a:ext cx="1161691" cy="1126858"/>
          </a:xfrm>
          <a:prstGeom prst="rect">
            <a:avLst/>
          </a:prstGeom>
        </p:spPr>
      </p:pic>
      <p:pic>
        <p:nvPicPr>
          <p:cNvPr id="18" name="Image 18">
            <a:extLst>
              <a:ext uri="{FF2B5EF4-FFF2-40B4-BE49-F238E27FC236}">
                <a16:creationId xmlns:a16="http://schemas.microsoft.com/office/drawing/2014/main" id="{4A8C2482-5C4E-4CAC-B2E3-CFEF957668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682" y="5019135"/>
            <a:ext cx="1362974" cy="1334220"/>
          </a:xfrm>
          <a:prstGeom prst="rect">
            <a:avLst/>
          </a:prstGeom>
        </p:spPr>
      </p:pic>
      <p:pic>
        <p:nvPicPr>
          <p:cNvPr id="19" name="Image 19">
            <a:extLst>
              <a:ext uri="{FF2B5EF4-FFF2-40B4-BE49-F238E27FC236}">
                <a16:creationId xmlns:a16="http://schemas.microsoft.com/office/drawing/2014/main" id="{9649B12C-F15C-46BA-A351-6E72A8F34C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3343" y="1496683"/>
            <a:ext cx="960408" cy="960408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B9F798D2-A49A-4ECA-806D-2ECBD60ADD44}"/>
              </a:ext>
            </a:extLst>
          </p:cNvPr>
          <p:cNvSpPr txBox="1"/>
          <p:nvPr/>
        </p:nvSpPr>
        <p:spPr>
          <a:xfrm>
            <a:off x="6909758" y="1805796"/>
            <a:ext cx="4712898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5 – Smart </a:t>
            </a:r>
            <a:r>
              <a:rPr lang="fr-FR" err="1">
                <a:cs typeface="Calibri"/>
              </a:rPr>
              <a:t>trashes</a:t>
            </a:r>
            <a:r>
              <a:rPr lang="fr-FR">
                <a:cs typeface="Calibri"/>
              </a:rPr>
              <a:t>, </a:t>
            </a:r>
            <a:r>
              <a:rPr lang="fr-FR" err="1">
                <a:cs typeface="Calibri"/>
              </a:rPr>
              <a:t>with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sensor</a:t>
            </a: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r>
              <a:rPr lang="fr-FR">
                <a:cs typeface="Calibri"/>
              </a:rPr>
              <a:t>6 – Public app for incident </a:t>
            </a:r>
            <a:r>
              <a:rPr lang="fr-FR" err="1">
                <a:cs typeface="Calibri"/>
              </a:rPr>
              <a:t>reporting</a:t>
            </a: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r>
              <a:rPr lang="fr-FR">
                <a:cs typeface="Calibri"/>
              </a:rPr>
              <a:t>7 – </a:t>
            </a:r>
            <a:r>
              <a:rPr lang="fr-FR" err="1">
                <a:cs typeface="Calibri"/>
              </a:rPr>
              <a:t>Monthly</a:t>
            </a:r>
            <a:r>
              <a:rPr lang="fr-FR">
                <a:cs typeface="Calibri"/>
              </a:rPr>
              <a:t> performance </a:t>
            </a:r>
            <a:r>
              <a:rPr lang="fr-FR" err="1">
                <a:cs typeface="Calibri"/>
              </a:rPr>
              <a:t>reporting</a:t>
            </a:r>
            <a:r>
              <a:rPr lang="fr-FR">
                <a:cs typeface="Calibri"/>
              </a:rPr>
              <a:t> </a:t>
            </a:r>
            <a:endParaRPr lang="fr-FR"/>
          </a:p>
          <a:p>
            <a:endParaRPr lang="fr-FR">
              <a:cs typeface="Calibri"/>
            </a:endParaRPr>
          </a:p>
        </p:txBody>
      </p:sp>
      <p:pic>
        <p:nvPicPr>
          <p:cNvPr id="24" name="Image 24">
            <a:extLst>
              <a:ext uri="{FF2B5EF4-FFF2-40B4-BE49-F238E27FC236}">
                <a16:creationId xmlns:a16="http://schemas.microsoft.com/office/drawing/2014/main" id="{12E6F5E0-C26D-4D35-8CE5-AB9A02CFA6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0815" y="2531854"/>
            <a:ext cx="1305465" cy="1305464"/>
          </a:xfrm>
          <a:prstGeom prst="rect">
            <a:avLst/>
          </a:prstGeom>
        </p:spPr>
      </p:pic>
      <p:pic>
        <p:nvPicPr>
          <p:cNvPr id="25" name="Image 25">
            <a:extLst>
              <a:ext uri="{FF2B5EF4-FFF2-40B4-BE49-F238E27FC236}">
                <a16:creationId xmlns:a16="http://schemas.microsoft.com/office/drawing/2014/main" id="{AE244216-69B2-403B-9E5D-9620EDBB1F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3343" y="4070229"/>
            <a:ext cx="1017918" cy="103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91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E13E3-3CF8-40C8-8563-B1DCED4BA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196C9-E4D9-4E7D-B504-DC59F8390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AF636B-A6CA-4290-92EB-D5F9D69F6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39D462-1D0D-4624-954B-5AA131A19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4296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extérieur, cité, rue, plein&#10;&#10;Description générée automatiquement">
            <a:extLst>
              <a:ext uri="{FF2B5EF4-FFF2-40B4-BE49-F238E27FC236}">
                <a16:creationId xmlns:a16="http://schemas.microsoft.com/office/drawing/2014/main" id="{CBA2E558-DECE-4FF6-86D4-BCA1B3FF36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2651323-93A4-467D-92A5-2A3A993380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8189" y="1151117"/>
            <a:ext cx="11415622" cy="2900518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  <a:latin typeface="Broadway"/>
                <a:cs typeface="Calibri Light"/>
              </a:rPr>
              <a:t>Thank you for listening</a:t>
            </a:r>
            <a:endParaRPr lang="fr-FR">
              <a:latin typeface="Broadway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3475FED-4015-4719-AB31-8C23EBFD62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solidFill>
                  <a:srgbClr val="FFFFFF"/>
                </a:solidFill>
                <a:cs typeface="Calibri"/>
              </a:rPr>
              <a:t>Do </a:t>
            </a:r>
            <a:r>
              <a:rPr lang="fr-FR" err="1">
                <a:solidFill>
                  <a:srgbClr val="FFFFFF"/>
                </a:solidFill>
                <a:cs typeface="Calibri"/>
              </a:rPr>
              <a:t>you</a:t>
            </a:r>
            <a:r>
              <a:rPr lang="fr-FR">
                <a:solidFill>
                  <a:srgbClr val="FFFFFF"/>
                </a:solidFill>
                <a:cs typeface="Calibri"/>
              </a:rPr>
              <a:t> have questions ? </a:t>
            </a:r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4CD9411-F744-41BC-A19C-9491F3662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DE" sz="1000">
                <a:solidFill>
                  <a:srgbClr val="FFFFFF"/>
                </a:solidFill>
              </a:rPr>
              <a:t>Pierre Soubieille – Rayane Remache – Vincent Baudelet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D45C675-5C66-4B17-9C99-FE9E9FAAF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7C6CCC6-2BE5-4E42-96A4-D1E8E81A3D8E}" type="slidenum">
              <a:rPr lang="de-DE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649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Grand écran</PresentationFormat>
  <Slides>6</Slides>
  <Notes>0</Notes>
  <HiddenSlides>0</HiddenSlide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7" baseType="lpstr">
      <vt:lpstr>Thème Office</vt:lpstr>
      <vt:lpstr>Gotham</vt:lpstr>
      <vt:lpstr>Summary 1. Introduction  2. Change Management  3. Mc Kinnsey Model / Leavitt diamond 4. Other tools 5. Conclusion </vt:lpstr>
      <vt:lpstr>Introduction</vt:lpstr>
      <vt:lpstr> Changes decided by the town hall</vt:lpstr>
      <vt:lpstr>Présentation PowerPoint</vt:lpstr>
      <vt:lpstr>Thank you for 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revision>1</cp:revision>
  <dcterms:created xsi:type="dcterms:W3CDTF">2020-12-17T10:11:06Z</dcterms:created>
  <dcterms:modified xsi:type="dcterms:W3CDTF">2020-12-17T15:11:10Z</dcterms:modified>
</cp:coreProperties>
</file>